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99" autoAdjust="0"/>
  </p:normalViewPr>
  <p:slideViewPr>
    <p:cSldViewPr>
      <p:cViewPr>
        <p:scale>
          <a:sx n="120" d="100"/>
          <a:sy n="120" d="100"/>
        </p:scale>
        <p:origin x="-108" y="1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4AB6F-AD8B-4834-AB9D-4F1AC9D4809D}" type="datetimeFigureOut">
              <a:rPr kumimoji="1" lang="ja-JP" altLang="en-US" smtClean="0"/>
              <a:t>2023/5/12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D178-88C6-4D7D-94B6-3EFE6B96D1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7D178-88C6-4D7D-94B6-3EFE6B96D13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13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7D178-88C6-4D7D-94B6-3EFE6B96D13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13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EA07-9FC3-486F-B57F-0BFD60ACFD2B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BBEF-96B3-4EF9-A3F3-492FAF4454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04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0359-FDEF-4B91-85F7-032D9C31AD30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0A16-340A-4DA0-8718-105ED808C0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0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1087-8485-4F82-9AFB-F8B20F72482C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3B9D-5910-450F-9F33-45F88F8A29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63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A4A3-038E-4866-A9B6-8A8B24CBB215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F57E-3B5E-4FA7-B2F0-313DD1314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371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DE52-D493-4916-BDC3-A0FB818062C7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8C0E-AC79-454F-B87D-D4B63BD652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505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61E2-0FC5-4E3B-93BE-EA68C0109473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7892-C460-49A1-A2EC-9ECE528328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055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3716-8D9B-40A5-BFAF-DB232896D342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B5AC-BA32-48FD-BB4C-3CCDC4FF0C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655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36EA-F54A-44B7-97A0-EC3A4D5C305F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388B-0F37-4442-B112-A20DFDCA9C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259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177D-16ED-413C-93C0-6B4DD3768193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F65A-0682-4CA2-91D0-1656C87B44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87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56F8-16B7-4B7F-BC7E-407117A67B63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5600-873E-4D3C-ADB1-EBABA4322B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38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A82F-7120-4BA3-957D-A60FCBEDE0F2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AD2-7934-4B16-8EFF-3F64032D93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152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912CA-EC96-4ED9-BAC5-78BF5B1CECDF}" type="datetimeFigureOut">
              <a:rPr lang="ja-JP" altLang="en-US"/>
              <a:pPr>
                <a:defRPr/>
              </a:pPr>
              <a:t>2023/5/12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E2E3C2-60BB-427A-B92D-453684AEF9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6941"/>
            <a:ext cx="584789" cy="5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32" y="157078"/>
            <a:ext cx="1047408" cy="4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987966" y="196941"/>
            <a:ext cx="280831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+mj-ea"/>
                <a:ea typeface="+mj-ea"/>
              </a:rPr>
              <a:t>静岡新聞で学ぼう</a:t>
            </a:r>
          </a:p>
        </p:txBody>
      </p:sp>
      <p:sp>
        <p:nvSpPr>
          <p:cNvPr id="2054" name="テキスト ボックス 9"/>
          <p:cNvSpPr txBox="1">
            <a:spLocks noChangeArrowheads="1"/>
          </p:cNvSpPr>
          <p:nvPr/>
        </p:nvSpPr>
        <p:spPr bwMode="auto">
          <a:xfrm>
            <a:off x="6147846" y="666539"/>
            <a:ext cx="2880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latin typeface="ＭＳ Ｐゴシック" charset="-128"/>
              </a:rPr>
              <a:t>２０</a:t>
            </a:r>
            <a:r>
              <a:rPr lang="ja-JP" altLang="en-US" sz="1400" b="1" dirty="0" smtClean="0">
                <a:latin typeface="ＭＳ Ｐゴシック" charset="-128"/>
              </a:rPr>
              <a:t>２３</a:t>
            </a:r>
            <a:r>
              <a:rPr lang="zh-TW" altLang="en-US" sz="1400" b="1" dirty="0" smtClean="0">
                <a:latin typeface="ＭＳ Ｐゴシック" charset="-128"/>
              </a:rPr>
              <a:t>年</a:t>
            </a:r>
            <a:r>
              <a:rPr lang="en-US" altLang="ja-JP" sz="1400" b="1" dirty="0" smtClean="0">
                <a:latin typeface="ＭＳ Ｐゴシック" charset="-128"/>
              </a:rPr>
              <a:t> </a:t>
            </a:r>
            <a:r>
              <a:rPr lang="ja-JP" altLang="en-US" sz="1400" b="1" dirty="0" smtClean="0">
                <a:latin typeface="ＭＳ Ｐゴシック" charset="-128"/>
              </a:rPr>
              <a:t>５月２</a:t>
            </a:r>
            <a:r>
              <a:rPr lang="zh-TW" altLang="en-US" sz="1400" b="1" dirty="0" smtClean="0">
                <a:latin typeface="ＭＳ Ｐゴシック" charset="-128"/>
              </a:rPr>
              <a:t>日</a:t>
            </a:r>
            <a:r>
              <a:rPr lang="ja-JP" altLang="en-US" sz="1400" b="1" dirty="0" smtClean="0">
                <a:latin typeface="ＭＳ Ｐゴシック" charset="-128"/>
              </a:rPr>
              <a:t>朝刊</a:t>
            </a:r>
            <a:endParaRPr lang="ja-JP" altLang="en-US" sz="1400" b="1" dirty="0">
              <a:latin typeface="ＭＳ Ｐ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60395" y="836712"/>
            <a:ext cx="247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記事を読んで、問いに答えましょう。</a:t>
            </a:r>
            <a:endParaRPr lang="en-US" altLang="ja-JP" sz="1100" dirty="0" smtClean="0"/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3635896" y="5871871"/>
            <a:ext cx="5416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u="sng" dirty="0"/>
              <a:t>　　　</a:t>
            </a:r>
            <a:r>
              <a:rPr lang="ja-JP" altLang="en-US" sz="1200" b="1" u="sng" dirty="0" smtClean="0"/>
              <a:t>　　年</a:t>
            </a:r>
            <a:r>
              <a:rPr lang="ja-JP" altLang="en-US" sz="1200" b="1" u="sng" dirty="0"/>
              <a:t>　　　</a:t>
            </a:r>
            <a:r>
              <a:rPr lang="ja-JP" altLang="en-US" sz="1200" b="1" u="sng" dirty="0" smtClean="0"/>
              <a:t>　組</a:t>
            </a:r>
            <a:r>
              <a:rPr lang="ja-JP" altLang="en-US" sz="1200" b="1" u="sng" dirty="0"/>
              <a:t>　　　名前　</a:t>
            </a:r>
            <a:r>
              <a:rPr lang="ja-JP" altLang="en-US" sz="1200" b="1" u="sng" dirty="0" smtClean="0"/>
              <a:t>　　　　　　　　　　　　</a:t>
            </a:r>
            <a:r>
              <a:rPr lang="ja-JP" altLang="en-US" sz="1200" b="1" u="sng" dirty="0"/>
              <a:t>　　　　　　　　　　　</a:t>
            </a:r>
            <a:r>
              <a:rPr lang="ja-JP" altLang="en-US" sz="1200" b="1" u="sng" dirty="0" smtClean="0"/>
              <a:t>　　　　　　　　　</a:t>
            </a:r>
            <a:endParaRPr lang="ja-JP" altLang="en-US" sz="1200" b="1" u="sng" dirty="0"/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6590838" y="6248836"/>
            <a:ext cx="21082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900" dirty="0" smtClean="0"/>
              <a:t>（小学校高学年～中学校</a:t>
            </a:r>
            <a:r>
              <a:rPr lang="ja-JP" altLang="ja-JP" sz="900" dirty="0" smtClean="0"/>
              <a:t>／</a:t>
            </a:r>
            <a:r>
              <a:rPr lang="ja-JP" altLang="en-US" sz="900" dirty="0" smtClean="0"/>
              <a:t>社会、総合）</a:t>
            </a:r>
            <a:endParaRPr lang="ja-JP" altLang="en-US" sz="9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847927" y="6234453"/>
            <a:ext cx="3816282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900" dirty="0"/>
              <a:t>作</a:t>
            </a:r>
            <a:r>
              <a:rPr lang="ja-JP" altLang="en-US" sz="900" dirty="0" smtClean="0"/>
              <a:t>問者：静岡新聞ＮＩＥコーディネーター　　矢沢　和宏</a:t>
            </a:r>
            <a:endParaRPr lang="ja-JP" altLang="en-US" sz="9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35896" y="1124744"/>
            <a:ext cx="51845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①この記事が</a:t>
            </a:r>
            <a:r>
              <a:rPr lang="ja-JP" altLang="en-US" sz="1200" dirty="0"/>
              <a:t>掲載</a:t>
            </a:r>
            <a:r>
              <a:rPr lang="ja-JP" altLang="en-US" sz="1200" dirty="0" smtClean="0"/>
              <a:t>された５月２日は立春から数えて何日目にあたりますか。</a:t>
            </a:r>
            <a:endParaRPr lang="en-US" altLang="ja-JP" sz="1200" dirty="0" smtClean="0"/>
          </a:p>
          <a:p>
            <a:endParaRPr lang="en-US" altLang="ja-JP" sz="400" dirty="0" smtClean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(   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　　　　日目</a:t>
            </a:r>
            <a:r>
              <a:rPr lang="en-US" altLang="ja-JP" sz="1600" dirty="0" smtClean="0"/>
              <a:t> )</a:t>
            </a:r>
            <a:r>
              <a:rPr lang="ja-JP" altLang="en-US" sz="1600" dirty="0" smtClean="0"/>
              <a:t>　</a:t>
            </a:r>
            <a:endParaRPr lang="en-US" altLang="ja-JP" sz="1400" dirty="0"/>
          </a:p>
          <a:p>
            <a:endParaRPr lang="en-US" altLang="ja-JP" sz="1200" dirty="0" smtClean="0"/>
          </a:p>
          <a:p>
            <a:r>
              <a:rPr lang="ja-JP" altLang="en-US" sz="1200" dirty="0" smtClean="0"/>
              <a:t>②</a:t>
            </a:r>
            <a:r>
              <a:rPr lang="ja-JP" altLang="en-US" sz="1200" dirty="0"/>
              <a:t>記事では、茶の新芽を何色と書いていますか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r>
              <a:rPr lang="ja-JP" altLang="en-US" sz="400" dirty="0" smtClean="0"/>
              <a:t>　</a:t>
            </a:r>
            <a:endParaRPr lang="en-US" altLang="ja-JP" sz="400" dirty="0" smtClean="0"/>
          </a:p>
          <a:p>
            <a:r>
              <a:rPr lang="ja-JP" altLang="en-US" sz="1600" dirty="0" smtClean="0"/>
              <a:t>　</a:t>
            </a:r>
            <a:r>
              <a:rPr lang="en-US" altLang="ja-JP" sz="1600" dirty="0" smtClean="0"/>
              <a:t>(     </a:t>
            </a:r>
            <a:r>
              <a:rPr lang="ja-JP" altLang="en-US" sz="1600" dirty="0" smtClean="0"/>
              <a:t>　　　　　　</a:t>
            </a:r>
            <a:r>
              <a:rPr lang="en-US" altLang="ja-JP" sz="1600" dirty="0" smtClean="0"/>
              <a:t>    </a:t>
            </a:r>
            <a:r>
              <a:rPr lang="ja-JP" altLang="en-US" sz="1600" dirty="0" smtClean="0"/>
              <a:t>色</a:t>
            </a:r>
            <a:r>
              <a:rPr lang="en-US" altLang="ja-JP" sz="1600" dirty="0" smtClean="0"/>
              <a:t>    )</a:t>
            </a:r>
          </a:p>
          <a:p>
            <a:endParaRPr lang="en-US" altLang="ja-JP" sz="1600" dirty="0" smtClean="0"/>
          </a:p>
          <a:p>
            <a:r>
              <a:rPr lang="ja-JP" altLang="en-US" sz="1200" dirty="0"/>
              <a:t>③見出しの 「最盛期」と同じような意味で使われている言葉を記事中から</a:t>
            </a:r>
            <a:r>
              <a:rPr lang="ja-JP" altLang="en-US" sz="1200" dirty="0" smtClean="0"/>
              <a:t>探し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 </a:t>
            </a:r>
            <a:r>
              <a:rPr lang="ja-JP" altLang="en-US" sz="1200" dirty="0" err="1" smtClean="0"/>
              <a:t>て</a:t>
            </a:r>
            <a:r>
              <a:rPr lang="ja-JP" altLang="en-US" sz="1200" dirty="0"/>
              <a:t>書きましょう</a:t>
            </a:r>
            <a:r>
              <a:rPr lang="ja-JP" altLang="en-US" sz="1200" dirty="0" smtClean="0"/>
              <a:t>。</a:t>
            </a:r>
            <a:r>
              <a:rPr lang="ja-JP" altLang="en-US" sz="1600" dirty="0" smtClean="0"/>
              <a:t>　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en-US" altLang="ja-JP" sz="1600" dirty="0" smtClean="0"/>
              <a:t>(     </a:t>
            </a:r>
            <a:r>
              <a:rPr lang="ja-JP" altLang="en-US" sz="1600" dirty="0"/>
              <a:t>　　　　　　　　　　</a:t>
            </a:r>
            <a:r>
              <a:rPr lang="en-US" altLang="ja-JP" sz="1600" dirty="0"/>
              <a:t>            )</a:t>
            </a:r>
          </a:p>
          <a:p>
            <a:endParaRPr lang="en-US" altLang="ja-JP" sz="1200" dirty="0" smtClean="0"/>
          </a:p>
          <a:p>
            <a:r>
              <a:rPr lang="ja-JP" altLang="en-US" sz="1200" dirty="0" smtClean="0"/>
              <a:t>④この収穫作業はいつごろまで続きますか。</a:t>
            </a:r>
            <a:endParaRPr lang="en-US" altLang="ja-JP" sz="1200" dirty="0" smtClean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(     </a:t>
            </a:r>
            <a:r>
              <a:rPr lang="ja-JP" altLang="en-US" sz="1600" dirty="0"/>
              <a:t>　　　　　　　　　　</a:t>
            </a:r>
            <a:r>
              <a:rPr lang="en-US" altLang="ja-JP" sz="1600" dirty="0"/>
              <a:t>            )</a:t>
            </a:r>
          </a:p>
          <a:p>
            <a:endParaRPr lang="en-US" altLang="ja-JP" sz="1200" dirty="0"/>
          </a:p>
          <a:p>
            <a:r>
              <a:rPr lang="ja-JP" altLang="en-US" sz="1200" dirty="0" smtClean="0"/>
              <a:t>⑤記事から収穫作業をしている茶農家の気持ちを想像し、２０字以上、３０字以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 内で書きましょう （句読点を含みます）。</a:t>
            </a:r>
            <a:endParaRPr lang="en-US" altLang="ja-JP" sz="1200" dirty="0" smtClean="0"/>
          </a:p>
          <a:p>
            <a:endParaRPr lang="ja-JP" altLang="ja-JP" sz="1200" dirty="0"/>
          </a:p>
          <a:p>
            <a:endParaRPr lang="ja-JP" altLang="ja-JP" sz="1200" dirty="0"/>
          </a:p>
          <a:p>
            <a:endParaRPr lang="en-US" altLang="ja-JP" sz="1200" dirty="0" smtClean="0"/>
          </a:p>
          <a:p>
            <a:endParaRPr kumimoji="1" lang="en-US" altLang="ja-JP" sz="1200" dirty="0"/>
          </a:p>
          <a:p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91196"/>
              </p:ext>
            </p:extLst>
          </p:nvPr>
        </p:nvGraphicFramePr>
        <p:xfrm>
          <a:off x="4139952" y="4509120"/>
          <a:ext cx="3918412" cy="1224135"/>
        </p:xfrm>
        <a:graphic>
          <a:graphicData uri="http://schemas.openxmlformats.org/drawingml/2006/table">
            <a:tbl>
              <a:tblPr firstRow="1" firstCol="1" bandRow="1"/>
              <a:tblGrid>
                <a:gridCol w="391698"/>
                <a:gridCol w="391698"/>
                <a:gridCol w="391698"/>
                <a:gridCol w="391698"/>
                <a:gridCol w="391698"/>
                <a:gridCol w="391698"/>
                <a:gridCol w="391698"/>
                <a:gridCol w="391698"/>
                <a:gridCol w="392414"/>
                <a:gridCol w="392414"/>
              </a:tblGrid>
              <a:tr h="40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906247" y="2344647"/>
            <a:ext cx="5871440" cy="28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6941"/>
            <a:ext cx="584789" cy="5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08" y="157078"/>
            <a:ext cx="1047408" cy="49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987966" y="196941"/>
            <a:ext cx="280831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 smtClean="0">
                <a:latin typeface="+mj-ea"/>
                <a:ea typeface="+mj-ea"/>
              </a:rPr>
              <a:t> 静岡</a:t>
            </a:r>
            <a:r>
              <a:rPr lang="ja-JP" altLang="en-US" sz="2400" b="1" dirty="0">
                <a:latin typeface="+mj-ea"/>
                <a:ea typeface="+mj-ea"/>
              </a:rPr>
              <a:t>新聞で学ぼう</a:t>
            </a:r>
          </a:p>
        </p:txBody>
      </p:sp>
      <p:sp>
        <p:nvSpPr>
          <p:cNvPr id="2054" name="テキスト ボックス 9"/>
          <p:cNvSpPr txBox="1">
            <a:spLocks noChangeArrowheads="1"/>
          </p:cNvSpPr>
          <p:nvPr/>
        </p:nvSpPr>
        <p:spPr bwMode="auto">
          <a:xfrm>
            <a:off x="6223104" y="702762"/>
            <a:ext cx="2880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 smtClean="0">
                <a:latin typeface="ＭＳ Ｐゴシック" charset="-128"/>
              </a:rPr>
              <a:t>２０</a:t>
            </a:r>
            <a:r>
              <a:rPr lang="ja-JP" altLang="en-US" sz="1400" b="1" dirty="0" smtClean="0">
                <a:latin typeface="ＭＳ Ｐゴシック" charset="-128"/>
              </a:rPr>
              <a:t>２３</a:t>
            </a:r>
            <a:r>
              <a:rPr lang="zh-TW" altLang="en-US" sz="1400" b="1" dirty="0" smtClean="0">
                <a:latin typeface="ＭＳ Ｐゴシック" charset="-128"/>
              </a:rPr>
              <a:t>年</a:t>
            </a:r>
            <a:r>
              <a:rPr lang="en-US" altLang="ja-JP" sz="1400" b="1" dirty="0" smtClean="0">
                <a:latin typeface="ＭＳ Ｐゴシック" charset="-128"/>
              </a:rPr>
              <a:t> </a:t>
            </a:r>
            <a:r>
              <a:rPr lang="ja-JP" altLang="en-US" sz="1400" b="1" dirty="0" smtClean="0">
                <a:latin typeface="ＭＳ Ｐゴシック" charset="-128"/>
              </a:rPr>
              <a:t>５月２</a:t>
            </a:r>
            <a:r>
              <a:rPr lang="zh-TW" altLang="en-US" sz="1400" b="1" dirty="0" smtClean="0">
                <a:latin typeface="ＭＳ Ｐゴシック" charset="-128"/>
              </a:rPr>
              <a:t>日</a:t>
            </a:r>
            <a:r>
              <a:rPr lang="ja-JP" altLang="en-US" sz="1400" b="1" dirty="0" smtClean="0">
                <a:latin typeface="ＭＳ Ｐゴシック" charset="-128"/>
              </a:rPr>
              <a:t>朝刊</a:t>
            </a:r>
            <a:endParaRPr lang="ja-JP" altLang="en-US" sz="1400" b="1" dirty="0">
              <a:latin typeface="ＭＳ Ｐ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60395" y="980728"/>
            <a:ext cx="2479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記事を読んで、問いに答えましょう。</a:t>
            </a:r>
            <a:endParaRPr lang="en-US" altLang="ja-JP" sz="1100" dirty="0" smtClean="0"/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3635896" y="5871871"/>
            <a:ext cx="5416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u="sng" dirty="0"/>
              <a:t>　　　</a:t>
            </a:r>
            <a:r>
              <a:rPr lang="ja-JP" altLang="en-US" sz="1200" b="1" u="sng" dirty="0" smtClean="0"/>
              <a:t>　　年</a:t>
            </a:r>
            <a:r>
              <a:rPr lang="ja-JP" altLang="en-US" sz="1200" b="1" u="sng" dirty="0"/>
              <a:t>　　　</a:t>
            </a:r>
            <a:r>
              <a:rPr lang="ja-JP" altLang="en-US" sz="1200" b="1" u="sng" dirty="0" smtClean="0"/>
              <a:t>　組</a:t>
            </a:r>
            <a:r>
              <a:rPr lang="ja-JP" altLang="en-US" sz="1200" b="1" u="sng" dirty="0"/>
              <a:t>　　　名前　</a:t>
            </a:r>
            <a:r>
              <a:rPr lang="ja-JP" altLang="en-US" sz="1200" b="1" u="sng" dirty="0" smtClean="0"/>
              <a:t>　　　　　　　　　　　　</a:t>
            </a:r>
            <a:r>
              <a:rPr lang="ja-JP" altLang="en-US" sz="1200" b="1" u="sng" dirty="0"/>
              <a:t>　　　　　　　　　　　</a:t>
            </a:r>
            <a:r>
              <a:rPr lang="ja-JP" altLang="en-US" sz="1200" b="1" u="sng" dirty="0" smtClean="0"/>
              <a:t>　　　　　　　　　</a:t>
            </a:r>
            <a:endParaRPr lang="ja-JP" altLang="en-US" sz="1200" b="1" u="sng" dirty="0"/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6590838" y="6248836"/>
            <a:ext cx="21082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900" dirty="0" smtClean="0"/>
              <a:t>（小学校高学年～中学校</a:t>
            </a:r>
            <a:r>
              <a:rPr lang="ja-JP" altLang="ja-JP" sz="900" dirty="0" smtClean="0"/>
              <a:t>／</a:t>
            </a:r>
            <a:r>
              <a:rPr lang="ja-JP" altLang="en-US" sz="900" dirty="0" smtClean="0"/>
              <a:t>社会、総合</a:t>
            </a:r>
            <a:r>
              <a:rPr lang="ja-JP" altLang="en-US" sz="900" dirty="0" smtClean="0"/>
              <a:t>）</a:t>
            </a:r>
            <a:endParaRPr lang="ja-JP" altLang="en-US" sz="9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847927" y="6234453"/>
            <a:ext cx="3816282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900" dirty="0"/>
              <a:t>作</a:t>
            </a:r>
            <a:r>
              <a:rPr lang="ja-JP" altLang="en-US" sz="900" dirty="0" smtClean="0"/>
              <a:t>問者：静岡新聞ＮＩＥコーディネーター　　矢沢　和宏</a:t>
            </a:r>
            <a:endParaRPr lang="ja-JP" altLang="en-US" sz="9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35896" y="1385475"/>
            <a:ext cx="51845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①この記事が</a:t>
            </a:r>
            <a:r>
              <a:rPr lang="ja-JP" altLang="en-US" sz="1200" dirty="0"/>
              <a:t>掲載</a:t>
            </a:r>
            <a:r>
              <a:rPr lang="ja-JP" altLang="en-US" sz="1200" dirty="0" smtClean="0"/>
              <a:t>された５月２日は立春から数えて何日目にあたりますか。</a:t>
            </a:r>
            <a:endParaRPr lang="en-US" altLang="ja-JP" sz="1200" dirty="0" smtClean="0"/>
          </a:p>
          <a:p>
            <a:endParaRPr lang="en-US" altLang="ja-JP" sz="400" dirty="0" smtClean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(   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 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８８</a:t>
            </a:r>
            <a:r>
              <a:rPr lang="ja-JP" altLang="en-US" sz="1600" dirty="0" smtClean="0"/>
              <a:t>　　日目</a:t>
            </a:r>
            <a:r>
              <a:rPr lang="en-US" altLang="ja-JP" sz="1600" dirty="0" smtClean="0"/>
              <a:t> )</a:t>
            </a:r>
            <a:r>
              <a:rPr lang="ja-JP" altLang="en-US" sz="1600" dirty="0" smtClean="0"/>
              <a:t>　</a:t>
            </a:r>
            <a:endParaRPr lang="en-US" altLang="ja-JP" sz="1400" dirty="0"/>
          </a:p>
          <a:p>
            <a:endParaRPr lang="en-US" altLang="ja-JP" sz="1200" dirty="0" smtClean="0"/>
          </a:p>
          <a:p>
            <a:r>
              <a:rPr lang="ja-JP" altLang="en-US" sz="1200" dirty="0" smtClean="0"/>
              <a:t>②</a:t>
            </a:r>
            <a:r>
              <a:rPr lang="ja-JP" altLang="en-US" sz="1200" dirty="0"/>
              <a:t>記事では、茶の新芽を何色と書いていますか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endParaRPr lang="en-US" altLang="ja-JP" sz="400" dirty="0"/>
          </a:p>
          <a:p>
            <a:r>
              <a:rPr lang="ja-JP" altLang="en-US" sz="1600" dirty="0"/>
              <a:t>　</a:t>
            </a:r>
            <a:r>
              <a:rPr lang="en-US" altLang="ja-JP" sz="1600" dirty="0" smtClean="0"/>
              <a:t>(     </a:t>
            </a:r>
            <a:r>
              <a:rPr lang="ja-JP" altLang="en-US" sz="1600" dirty="0" smtClean="0"/>
              <a:t>　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もえぎ</a:t>
            </a:r>
            <a:r>
              <a:rPr lang="ja-JP" altLang="en-US" sz="1600" dirty="0" smtClean="0"/>
              <a:t>　　色</a:t>
            </a:r>
            <a:r>
              <a:rPr lang="en-US" altLang="ja-JP" sz="1600" dirty="0" smtClean="0"/>
              <a:t>   )</a:t>
            </a:r>
          </a:p>
          <a:p>
            <a:endParaRPr lang="en-US" altLang="ja-JP" sz="1600" dirty="0" smtClean="0"/>
          </a:p>
          <a:p>
            <a:r>
              <a:rPr lang="ja-JP" altLang="en-US" sz="1200" dirty="0"/>
              <a:t>③見出しの 「最盛期」と同じような意味で使われている言葉を記事中から</a:t>
            </a:r>
            <a:r>
              <a:rPr lang="ja-JP" altLang="en-US" sz="1200" dirty="0" smtClean="0"/>
              <a:t>探し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 </a:t>
            </a:r>
            <a:r>
              <a:rPr lang="ja-JP" altLang="en-US" sz="1200" dirty="0" err="1" smtClean="0"/>
              <a:t>て</a:t>
            </a:r>
            <a:r>
              <a:rPr lang="ja-JP" altLang="en-US" sz="1200" dirty="0"/>
              <a:t>書きましょう</a:t>
            </a:r>
            <a:r>
              <a:rPr lang="ja-JP" altLang="en-US" sz="1200" dirty="0" smtClean="0"/>
              <a:t>。</a:t>
            </a:r>
            <a:endParaRPr lang="en-US" altLang="ja-JP" sz="1200" dirty="0"/>
          </a:p>
          <a:p>
            <a:endParaRPr lang="en-US" altLang="ja-JP" sz="400" dirty="0" smtClean="0"/>
          </a:p>
          <a:p>
            <a:r>
              <a:rPr lang="ja-JP" altLang="en-US" sz="1600" dirty="0" smtClean="0"/>
              <a:t>　</a:t>
            </a:r>
            <a:r>
              <a:rPr lang="en-US" altLang="ja-JP" sz="1600" dirty="0" smtClean="0"/>
              <a:t>(     </a:t>
            </a:r>
            <a:r>
              <a:rPr lang="ja-JP" altLang="en-US" sz="1600" dirty="0"/>
              <a:t>　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ピーク</a:t>
            </a:r>
            <a:r>
              <a:rPr lang="ja-JP" altLang="en-US" sz="1600" dirty="0"/>
              <a:t>　　　　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endParaRPr lang="en-US" altLang="ja-JP" sz="1200" dirty="0" smtClean="0"/>
          </a:p>
          <a:p>
            <a:r>
              <a:rPr lang="ja-JP" altLang="en-US" sz="1200" dirty="0" smtClean="0"/>
              <a:t>④この収穫作業はいつごろまで続きますか。</a:t>
            </a:r>
            <a:endParaRPr lang="en-US" altLang="ja-JP" sz="1200" dirty="0" smtClean="0"/>
          </a:p>
          <a:p>
            <a:r>
              <a:rPr lang="ja-JP" altLang="en-US" sz="400" dirty="0"/>
              <a:t>　</a:t>
            </a:r>
            <a:endParaRPr lang="en-US" altLang="ja-JP" sz="400" dirty="0" smtClean="0"/>
          </a:p>
          <a:p>
            <a:r>
              <a:rPr lang="ja-JP" altLang="en-US" sz="1600" dirty="0"/>
              <a:t>　</a:t>
            </a:r>
            <a:r>
              <a:rPr lang="en-US" altLang="ja-JP" sz="1600" dirty="0"/>
              <a:t>(     </a:t>
            </a:r>
            <a:r>
              <a:rPr lang="ja-JP" altLang="en-US" sz="1600" dirty="0"/>
              <a:t>　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５月下旬まで</a:t>
            </a:r>
            <a:r>
              <a:rPr lang="ja-JP" altLang="en-US" sz="1600" dirty="0"/>
              <a:t>　　　　</a:t>
            </a:r>
            <a:r>
              <a:rPr lang="en-US" altLang="ja-JP" sz="1600" dirty="0"/>
              <a:t>  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)</a:t>
            </a:r>
          </a:p>
          <a:p>
            <a:endParaRPr lang="en-US" altLang="ja-JP" sz="1200" dirty="0"/>
          </a:p>
          <a:p>
            <a:r>
              <a:rPr lang="ja-JP" altLang="en-US" sz="1200" dirty="0" smtClean="0"/>
              <a:t>⑤</a:t>
            </a:r>
            <a:r>
              <a:rPr lang="ja-JP" altLang="en-US" sz="1200" dirty="0"/>
              <a:t>記事から</a:t>
            </a:r>
            <a:r>
              <a:rPr lang="ja-JP" altLang="en-US" sz="1200" dirty="0" smtClean="0"/>
              <a:t>収穫作業をしている茶農家の気持ちを想像し、２０字以上、３０字以</a:t>
            </a:r>
            <a:endParaRPr lang="en-US" altLang="ja-JP" sz="1200" dirty="0" smtClean="0"/>
          </a:p>
          <a:p>
            <a:r>
              <a:rPr lang="ja-JP" altLang="en-US" sz="1200" dirty="0"/>
              <a:t>　 </a:t>
            </a:r>
            <a:r>
              <a:rPr lang="ja-JP" altLang="en-US" sz="1200" dirty="0" smtClean="0"/>
              <a:t>内で書きましょう （句読点を含みます）。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endParaRPr lang="en-US" altLang="ja-JP" sz="1200" dirty="0" smtClean="0"/>
          </a:p>
          <a:p>
            <a:r>
              <a:rPr lang="en-US" altLang="ja-JP" sz="1200" dirty="0">
                <a:solidFill>
                  <a:srgbClr val="FF0000"/>
                </a:solidFill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</a:rPr>
              <a:t>   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例　　収穫作業は長丁場だが、丁寧に摘み取っていきたい。（２４字）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endParaRPr lang="en-US" altLang="ja-JP" sz="200" b="1" dirty="0" smtClean="0">
              <a:solidFill>
                <a:srgbClr val="FF0000"/>
              </a:solidFill>
            </a:endParaRPr>
          </a:p>
          <a:p>
            <a:r>
              <a:rPr lang="ja-JP" altLang="en-US" sz="1200" b="1" dirty="0">
                <a:solidFill>
                  <a:srgbClr val="FF00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　　　　 今年もお茶がきれいに育ってくれてありがたい。</a:t>
            </a:r>
            <a:r>
              <a:rPr lang="ja-JP" altLang="en-US" sz="1200" b="1" dirty="0">
                <a:solidFill>
                  <a:srgbClr val="FF0000"/>
                </a:solidFill>
              </a:rPr>
              <a:t>（２２字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）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endParaRPr lang="en-US" altLang="ja-JP" sz="200" b="1" dirty="0" smtClean="0">
              <a:solidFill>
                <a:srgbClr val="FF0000"/>
              </a:solidFill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</a:rPr>
              <a:t>　　　　　 奥が深いお茶づくりの伝統を次代に</a:t>
            </a:r>
            <a:r>
              <a:rPr lang="ja-JP" altLang="en-US" sz="1200" b="1" dirty="0">
                <a:solidFill>
                  <a:srgbClr val="FF0000"/>
                </a:solidFill>
              </a:rPr>
              <a:t>つないで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いきたい。（２５字）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</a:rPr>
              <a:t>　　</a:t>
            </a:r>
            <a:r>
              <a:rPr lang="ja-JP" altLang="en-US" sz="1200" b="1" dirty="0">
                <a:solidFill>
                  <a:srgbClr val="FF0000"/>
                </a:solidFill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　　　　　　　　　　　　　　　　　　　　　　　　　　　　　　　　　　　　　　　　　　　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など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ja-JP" altLang="en-US" sz="1200" dirty="0" smtClean="0"/>
              <a:t>　</a:t>
            </a:r>
            <a:endParaRPr lang="en-US" altLang="ja-JP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906247" y="2344647"/>
            <a:ext cx="5871440" cy="28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908528" y="230835"/>
            <a:ext cx="888168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ja-JP" altLang="en-US" sz="1600" b="1" dirty="0" smtClean="0">
                <a:solidFill>
                  <a:srgbClr val="FF0000"/>
                </a:solidFill>
              </a:rPr>
              <a:t> 解答例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105</Words>
  <Application>Microsoft Office PowerPoint</Application>
  <PresentationFormat>画面に合わせる (4:3)</PresentationFormat>
  <Paragraphs>94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静岡新聞・静岡放送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 貴大</dc:creator>
  <cp:lastModifiedBy>西村 京祐</cp:lastModifiedBy>
  <cp:revision>255</cp:revision>
  <cp:lastPrinted>2023-05-12T00:46:04Z</cp:lastPrinted>
  <dcterms:created xsi:type="dcterms:W3CDTF">2015-04-08T00:30:04Z</dcterms:created>
  <dcterms:modified xsi:type="dcterms:W3CDTF">2023-05-12T01:13:45Z</dcterms:modified>
</cp:coreProperties>
</file>